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5" r:id="rId9"/>
    <p:sldId id="276" r:id="rId10"/>
    <p:sldId id="295" r:id="rId11"/>
    <p:sldId id="287" r:id="rId12"/>
    <p:sldId id="288" r:id="rId13"/>
    <p:sldId id="292" r:id="rId14"/>
    <p:sldId id="293" r:id="rId15"/>
    <p:sldId id="294" r:id="rId16"/>
    <p:sldId id="271" r:id="rId17"/>
    <p:sldId id="280" r:id="rId18"/>
    <p:sldId id="282" r:id="rId19"/>
    <p:sldId id="283" r:id="rId20"/>
    <p:sldId id="284" r:id="rId21"/>
    <p:sldId id="285" r:id="rId22"/>
    <p:sldId id="277" r:id="rId23"/>
    <p:sldId id="286" r:id="rId24"/>
    <p:sldId id="290" r:id="rId25"/>
    <p:sldId id="296" r:id="rId26"/>
    <p:sldId id="297" r:id="rId27"/>
    <p:sldId id="298" r:id="rId28"/>
    <p:sldId id="273" r:id="rId29"/>
  </p:sldIdLst>
  <p:sldSz cx="18288000" cy="10287000"/>
  <p:notesSz cx="6858000" cy="9144000"/>
  <p:embeddedFontLst>
    <p:embeddedFont>
      <p:font typeface="Source Han Sans KR" panose="020B0600000101010101" charset="-127"/>
      <p:regular r:id="rId31"/>
    </p:embeddedFont>
    <p:embeddedFont>
      <p:font typeface="Source Han Sans KR Bold" panose="020B0600000101010101" charset="-127"/>
      <p:regular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Inter" panose="020B0600000101010101" charset="0"/>
      <p:regular r:id="rId37"/>
    </p:embeddedFont>
    <p:embeddedFont>
      <p:font typeface="Inter Bold" panose="020B0600000101010101" charset="0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2EF9F-A96F-4F45-986A-470CE3C36719}" v="34" dt="2024-10-08T06:36:16.519"/>
    <p1510:client id="{BF8A199F-1975-4D81-90E6-1930F3F9CE7B}" v="27" dt="2024-10-08T03:17:35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B68F3-81F1-4ECE-ABE7-389EB58F38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2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810500" y="5829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중간 발표 </a:t>
            </a:r>
            <a:r>
              <a:rPr lang="en-US" altLang="ko-KR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9E9FF-EE64-C500-3675-C1B64287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3C63341-C7B3-B3DA-3260-0EB9CEAB42C2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782D945-1054-4AC9-EF3D-49E61D384B40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E7D3267A-25EA-85BC-1FFE-DD97E212D52B}"/>
              </a:ext>
            </a:extLst>
          </p:cNvPr>
          <p:cNvSpPr txBox="1"/>
          <p:nvPr/>
        </p:nvSpPr>
        <p:spPr>
          <a:xfrm>
            <a:off x="827427" y="3750586"/>
            <a:ext cx="16633146" cy="278582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(You Only Look Once)</a:t>
            </a:r>
          </a:p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실시간 객체 탐지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(Object Detection)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를 위한 딥러닝 모델입니다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는 이미지나 동영상에서 객체를 빠르게 탐지하고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그 위치를 예측하는 데 사용됩니다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모델은 다른 객체 탐지 알고리즘과는 다르게 이미지를 한 번만 처리하여 결과를 예측하기 때문에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속도와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효율성이 뛰어납니다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B74F92C-2C83-CE32-CC5C-B062D0910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46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764195C-FBA2-64CF-0E15-989DF8C93BF7}"/>
              </a:ext>
            </a:extLst>
          </p:cNvPr>
          <p:cNvSpPr txBox="1"/>
          <p:nvPr/>
        </p:nvSpPr>
        <p:spPr>
          <a:xfrm>
            <a:off x="668594" y="2228970"/>
            <a:ext cx="16633146" cy="62876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(You Only Look Once)</a:t>
            </a:r>
          </a:p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501D45-D61D-20C5-A67E-950523DD466E}"/>
              </a:ext>
            </a:extLst>
          </p:cNvPr>
          <p:cNvSpPr txBox="1"/>
          <p:nvPr/>
        </p:nvSpPr>
        <p:spPr>
          <a:xfrm>
            <a:off x="3962400" y="2016564"/>
            <a:ext cx="1524000" cy="62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특징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AE984-0672-9A67-139E-D167EBD60999}"/>
              </a:ext>
            </a:extLst>
          </p:cNvPr>
          <p:cNvSpPr txBox="1"/>
          <p:nvPr/>
        </p:nvSpPr>
        <p:spPr>
          <a:xfrm>
            <a:off x="827427" y="3070138"/>
            <a:ext cx="16633146" cy="682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단일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네트워크 구조</a:t>
            </a:r>
            <a:endParaRPr lang="en-US" altLang="ko-KR" sz="2400" b="1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이미지를 한 번에 분석하여 객체의 위치와 종류를 예측합니다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기존의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모델들은 다단계 접근을 통해 이미지를 여러 번 처리한 후 객체를 탐지했지만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단일 네트워크 구조로 이미지를 처리해 빠르게 결과를 도출합니다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2.</a:t>
            </a:r>
            <a:r>
              <a:rPr lang="ko-KR" altLang="en-US" sz="2400" b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속도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가장 큰 장점 중 하나는 실시간 객체 탐지가 가능할 정도로 빠르다는 점입니다</a:t>
            </a: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높은 정확도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객체의 위치와 종류를 예측하는 데 있어서 비교적 높은 정확도를 자랑합니다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하지만 작은 객체에 대한 탐지는 상대적으로 어려운 경우가 있어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정확도를 높이기 위해 여러 버전이 개선되어 왔습니다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248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방법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14CC2-6C60-630E-7DB9-26FB9803F615}"/>
              </a:ext>
            </a:extLst>
          </p:cNvPr>
          <p:cNvSpPr txBox="1"/>
          <p:nvPr/>
        </p:nvSpPr>
        <p:spPr>
          <a:xfrm>
            <a:off x="1028700" y="2060246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0767C-3A18-285D-0A48-68539B1B618E}"/>
              </a:ext>
            </a:extLst>
          </p:cNvPr>
          <p:cNvSpPr txBox="1"/>
          <p:nvPr/>
        </p:nvSpPr>
        <p:spPr>
          <a:xfrm>
            <a:off x="1028700" y="2857500"/>
            <a:ext cx="16633146" cy="705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빠른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속도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이미지를 한 번만 처리하여 객체를 탐지하기 때문에 매우 빠릅니다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이는 실시간 객체 탐지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응용 프로그램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 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자율주행 자동차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영상 분석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시스템 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에서 매우 중요한 장점입니다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단일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패스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(One-Pass)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로 이미지를 처리하기 때문에 초당 많은 프레임을 처리할 수 있어 속도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측면에서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다른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 탐지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모델들보다 우수합니다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단순한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아키텍처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의 구조는 비교적 간단하며 직관적입니다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이를 통해 학습과 추론 과정이 간단해지고 구현이 용이합니다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네트워크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전체가 단일 단계로 동작하므로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 탐지에 필요한 다양한 요소들이 하나의 모델 안에서 통합적으로 처리됩니다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787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DB567-3EE6-36D0-EC23-89C4287E3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BF9E5DAC-31E6-0DAE-1291-C463581E87EC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방법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1AE06416-2AA8-28A8-F013-6BF64D147A7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8F64B04B-92F4-F471-94EA-2E1FCB921C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16EB9-B64C-C0F9-A1D4-64CEE1AAD00E}"/>
              </a:ext>
            </a:extLst>
          </p:cNvPr>
          <p:cNvSpPr txBox="1"/>
          <p:nvPr/>
        </p:nvSpPr>
        <p:spPr>
          <a:xfrm>
            <a:off x="1028700" y="2060246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C04C2-EDEC-3DCB-D036-FEC38378409E}"/>
              </a:ext>
            </a:extLst>
          </p:cNvPr>
          <p:cNvSpPr txBox="1"/>
          <p:nvPr/>
        </p:nvSpPr>
        <p:spPr>
          <a:xfrm>
            <a:off x="1028700" y="2857500"/>
            <a:ext cx="16633146" cy="173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전역적 맥락 이해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 전체를 한 번에 분석하므로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객체들 간의 상호 작용이나 전체적인 장면을 이해하는 데 강점을 가지고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이러한 전역적 분석 덕분에 객체의 위치나 크기 등을 더 정확하게 예측할 수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09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66D122-7DE4-A634-E710-1AD35B47B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B3FB3D78-9AD2-0403-0AC8-4EABBA319D0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E5047AD-AE34-3814-A0CB-D2ABC21DB908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F57C377-D0DC-E01C-842B-BDBE02FFB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84AA2-84D5-8C26-2753-B86996EF5330}"/>
              </a:ext>
            </a:extLst>
          </p:cNvPr>
          <p:cNvSpPr txBox="1"/>
          <p:nvPr/>
        </p:nvSpPr>
        <p:spPr>
          <a:xfrm>
            <a:off x="1045254" y="2078413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5EEB2-ACAC-88E2-3F55-1D80645A0168}"/>
              </a:ext>
            </a:extLst>
          </p:cNvPr>
          <p:cNvSpPr txBox="1"/>
          <p:nvPr/>
        </p:nvSpPr>
        <p:spPr>
          <a:xfrm>
            <a:off x="1028700" y="3260473"/>
            <a:ext cx="16633146" cy="510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작은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객체에 대한 성능 저하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작은 객체를 탐지하는 데 있어 상대적으로 성능이 낮습니다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이는 모델이 이미지를 큰 그리드 셀로 나누어 처리하기 때문입니다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작은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객체가 셀의 경계에 위치하면 탐지 정확도가 떨어질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오탐지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(FP, False Positive)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문제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속도를 높이기 위해 객체 탐지에 있어 일부 타협을 하기 때문에 잘못된 위치에 객체를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탐지하는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오탐지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문제가 발생할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특히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복잡한 장면에서 비슷한 객체를 구분하는 데 어려움을 겪을 수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193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1280A-F658-48FF-768A-29BCF441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7754A55-A312-BCDE-449F-3CAC44D97F83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9A3EF61-F3A2-0C71-E677-4C30578F1D4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2983291D-B49D-8A2C-2310-3582911BC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4FA6A-A5F7-C1CE-68FA-6D7AE360E821}"/>
              </a:ext>
            </a:extLst>
          </p:cNvPr>
          <p:cNvSpPr txBox="1"/>
          <p:nvPr/>
        </p:nvSpPr>
        <p:spPr>
          <a:xfrm>
            <a:off x="827427" y="2078413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CD7E1-1F01-B6CD-20B3-1A6C4A485AFB}"/>
              </a:ext>
            </a:extLst>
          </p:cNvPr>
          <p:cNvSpPr txBox="1"/>
          <p:nvPr/>
        </p:nvSpPr>
        <p:spPr>
          <a:xfrm>
            <a:off x="1028700" y="3260473"/>
            <a:ext cx="16633146" cy="4487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고정된 그리드 크기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이미지를 고정된 크기의 그리드로 나누어 각 셀이 하나의 객체만 탐지할 수 있도록 설계되어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따라서 동일한 그리드 셀 안에 여러 개의 객체가 있을 경우 정확하게 탐지하기 어려운 문제가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4.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정밀도와 속도 간의 균형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속도에 초점을 맞춘 모델이기 때문에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다른 더 느리지만 정확한 모델에 비해 정밀도가 낮을 수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특히 복잡한 이미지나 다양한 객체가 있는 이미지에서는 성능이 떨어질 수 있습니다</a:t>
            </a: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69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1A79D6-2F34-CE92-91D1-F6D74A16767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 </a:t>
            </a:r>
            <a:r>
              <a:rPr lang="en-US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ACFEE9-280F-1E72-2464-A3DF3EC11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18080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0.512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0.195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0.576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0.662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0.363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 descr="텍스트, 도표, 스크린샷, 라인이(가) 표시된 사진">
            <a:extLst>
              <a:ext uri="{FF2B5EF4-FFF2-40B4-BE49-F238E27FC236}">
                <a16:creationId xmlns:a16="http://schemas.microsoft.com/office/drawing/2014/main" id="{6D5C590C-D28D-59B3-D151-6D4F76C8F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610103"/>
            <a:ext cx="10668000" cy="47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 </a:t>
            </a:r>
            <a:r>
              <a:rPr lang="en-US" altLang="ko-KR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27284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E8E3A2C-E19F-4AC1-EF78-8D5D189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03269"/>
            <a:ext cx="10668000" cy="417403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60647"/>
              </p:ext>
            </p:extLst>
          </p:nvPr>
        </p:nvGraphicFramePr>
        <p:xfrm>
          <a:off x="9296400" y="2628900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44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 </a:t>
            </a:r>
            <a:r>
              <a:rPr lang="en-US" altLang="ko-KR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244042"/>
              </p:ext>
            </p:extLst>
          </p:nvPr>
        </p:nvGraphicFramePr>
        <p:xfrm>
          <a:off x="1676400" y="2609579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0.973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634"/>
              </p:ext>
            </p:extLst>
          </p:nvPr>
        </p:nvGraphicFramePr>
        <p:xfrm>
          <a:off x="9290613" y="2616216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07EF03-6813-9111-D6C8-36080D99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43179"/>
            <a:ext cx="10668000" cy="37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7051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5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91858"/>
              </p:ext>
            </p:extLst>
          </p:nvPr>
        </p:nvGraphicFramePr>
        <p:xfrm>
          <a:off x="1524000" y="3111863"/>
          <a:ext cx="11658600" cy="162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16551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0.512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-0.450 / -0.531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-0.313 / -0.518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0.662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-0.333 / -0.625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-0.302 / -0.575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0.363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-0.494 / -0.438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-0.324 / -0.461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4D9A6202-9149-4CC6-0A7F-787DB4C17D87}"/>
              </a:ext>
            </a:extLst>
          </p:cNvPr>
          <p:cNvSpPr txBox="1"/>
          <p:nvPr/>
        </p:nvSpPr>
        <p:spPr>
          <a:xfrm>
            <a:off x="999763" y="483325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9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F5BE435-EC8F-1CDD-D9C8-B1084985C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49180"/>
              </p:ext>
            </p:extLst>
          </p:nvPr>
        </p:nvGraphicFramePr>
        <p:xfrm>
          <a:off x="1495063" y="5240020"/>
          <a:ext cx="1165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+0.450 / +0.531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+0.101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+0.013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+0.333 / +0.625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+0.031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+0.050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+0.494 / +0.438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+0.170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-0.023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EB1D42A5-095A-93C7-CE23-2504EF683959}"/>
              </a:ext>
            </a:extLst>
          </p:cNvPr>
          <p:cNvSpPr txBox="1"/>
          <p:nvPr/>
        </p:nvSpPr>
        <p:spPr>
          <a:xfrm>
            <a:off x="999763" y="694653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11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6EC916-E304-6E34-86A8-831EDFF04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76315"/>
              </p:ext>
            </p:extLst>
          </p:nvPr>
        </p:nvGraphicFramePr>
        <p:xfrm>
          <a:off x="1495062" y="7546340"/>
          <a:ext cx="11687538" cy="162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923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031295065"/>
                    </a:ext>
                  </a:extLst>
                </a:gridCol>
              </a:tblGrid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+0.313 / +0.518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-0.101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-0.013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+0.302 / +0.575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-0.031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-0.050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49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+0.324 / +0.461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-0.170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+0.023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2" name="TextBox 10">
            <a:extLst>
              <a:ext uri="{FF2B5EF4-FFF2-40B4-BE49-F238E27FC236}">
                <a16:creationId xmlns:a16="http://schemas.microsoft.com/office/drawing/2014/main" id="{39EDF343-34E8-6A7B-6B4B-8B2C09EFC3B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버전별 비교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8409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57699" y="2247900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9" y="3209499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247900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209499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338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29989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26149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22309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171099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132698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67683" y="2280823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57699" y="4171099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57699" y="5156298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2280823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292B720-FCDB-8DD5-5E00-4296E6E42318}"/>
              </a:ext>
            </a:extLst>
          </p:cNvPr>
          <p:cNvSpPr txBox="1"/>
          <p:nvPr/>
        </p:nvSpPr>
        <p:spPr>
          <a:xfrm>
            <a:off x="9367683" y="322930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11924198" y="3229305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모델 활용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09EA9E7D-8754-9BE9-0326-78C158F4D54A}"/>
              </a:ext>
            </a:extLst>
          </p:cNvPr>
          <p:cNvSpPr txBox="1"/>
          <p:nvPr/>
        </p:nvSpPr>
        <p:spPr>
          <a:xfrm>
            <a:off x="9367683" y="422562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09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84EFB9BF-CE0A-DFC7-1A9F-0D69EFF2F8B6}"/>
              </a:ext>
            </a:extLst>
          </p:cNvPr>
          <p:cNvSpPr txBox="1"/>
          <p:nvPr/>
        </p:nvSpPr>
        <p:spPr>
          <a:xfrm>
            <a:off x="11924198" y="4225625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서비스 구성도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A70C336-7AC3-5B8D-DCA1-39A3E7E8D3BF}"/>
              </a:ext>
            </a:extLst>
          </p:cNvPr>
          <p:cNvSpPr txBox="1"/>
          <p:nvPr/>
        </p:nvSpPr>
        <p:spPr>
          <a:xfrm>
            <a:off x="9367683" y="5156298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CDA068C3-A766-A525-DE78-727D94143059}"/>
              </a:ext>
            </a:extLst>
          </p:cNvPr>
          <p:cNvSpPr txBox="1"/>
          <p:nvPr/>
        </p:nvSpPr>
        <p:spPr>
          <a:xfrm>
            <a:off x="11924198" y="5180741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환경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2" name="AutoShape 10">
            <a:extLst>
              <a:ext uri="{FF2B5EF4-FFF2-40B4-BE49-F238E27FC236}">
                <a16:creationId xmlns:a16="http://schemas.microsoft.com/office/drawing/2014/main" id="{213A5F44-AC1F-E6B1-F618-4D2EBB023373}"/>
              </a:ext>
            </a:extLst>
          </p:cNvPr>
          <p:cNvSpPr/>
          <p:nvPr/>
        </p:nvSpPr>
        <p:spPr>
          <a:xfrm flipV="1">
            <a:off x="1485744" y="6223837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11">
            <a:extLst>
              <a:ext uri="{FF2B5EF4-FFF2-40B4-BE49-F238E27FC236}">
                <a16:creationId xmlns:a16="http://schemas.microsoft.com/office/drawing/2014/main" id="{6FAC0FDC-3EB9-99D8-69F9-935122A9FF26}"/>
              </a:ext>
            </a:extLst>
          </p:cNvPr>
          <p:cNvSpPr/>
          <p:nvPr/>
        </p:nvSpPr>
        <p:spPr>
          <a:xfrm flipV="1">
            <a:off x="1485744" y="7185436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74BD58A3-C415-7991-2551-0D91A584112E}"/>
              </a:ext>
            </a:extLst>
          </p:cNvPr>
          <p:cNvSpPr txBox="1"/>
          <p:nvPr/>
        </p:nvSpPr>
        <p:spPr>
          <a:xfrm>
            <a:off x="4257699" y="6118636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69855F68-CBA2-54D5-B3A9-427FC84299A8}"/>
              </a:ext>
            </a:extLst>
          </p:cNvPr>
          <p:cNvSpPr txBox="1"/>
          <p:nvPr/>
        </p:nvSpPr>
        <p:spPr>
          <a:xfrm>
            <a:off x="9367683" y="6118636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B4921EA1-667D-2097-282D-40574BFBEF02}"/>
              </a:ext>
            </a:extLst>
          </p:cNvPr>
          <p:cNvSpPr txBox="1"/>
          <p:nvPr/>
        </p:nvSpPr>
        <p:spPr>
          <a:xfrm>
            <a:off x="11924198" y="6143079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0FDC47F-303E-7305-D4B1-E0C8FB43FE42}"/>
              </a:ext>
            </a:extLst>
          </p:cNvPr>
          <p:cNvSpPr txBox="1"/>
          <p:nvPr/>
        </p:nvSpPr>
        <p:spPr>
          <a:xfrm>
            <a:off x="1701185" y="6062611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28" name="AutoShape 11">
            <a:extLst>
              <a:ext uri="{FF2B5EF4-FFF2-40B4-BE49-F238E27FC236}">
                <a16:creationId xmlns:a16="http://schemas.microsoft.com/office/drawing/2014/main" id="{F2B63C08-765D-AB5C-5896-56D5AEE982D2}"/>
              </a:ext>
            </a:extLst>
          </p:cNvPr>
          <p:cNvSpPr/>
          <p:nvPr/>
        </p:nvSpPr>
        <p:spPr>
          <a:xfrm flipV="1">
            <a:off x="1485744" y="8155855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4D8BC50D-7CA3-662A-D106-A1DECF369833}"/>
              </a:ext>
            </a:extLst>
          </p:cNvPr>
          <p:cNvSpPr txBox="1"/>
          <p:nvPr/>
        </p:nvSpPr>
        <p:spPr>
          <a:xfrm>
            <a:off x="4257699" y="7089055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99D71B99-1C6A-A9B9-3F2A-47984D58ED79}"/>
              </a:ext>
            </a:extLst>
          </p:cNvPr>
          <p:cNvSpPr txBox="1"/>
          <p:nvPr/>
        </p:nvSpPr>
        <p:spPr>
          <a:xfrm>
            <a:off x="9367683" y="708905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0E93A117-C000-34E2-32AF-DBEFFE137007}"/>
              </a:ext>
            </a:extLst>
          </p:cNvPr>
          <p:cNvSpPr txBox="1"/>
          <p:nvPr/>
        </p:nvSpPr>
        <p:spPr>
          <a:xfrm>
            <a:off x="11924198" y="7113498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AF3B0A4-7797-C825-53C0-5C5E11EACEF2}"/>
              </a:ext>
            </a:extLst>
          </p:cNvPr>
          <p:cNvSpPr txBox="1"/>
          <p:nvPr/>
        </p:nvSpPr>
        <p:spPr>
          <a:xfrm>
            <a:off x="1701185" y="703303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80EA5-94EF-EB73-2BDE-63D00372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1870EAD-5C3F-B91E-892F-C24EF11E4E0B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E63A7D35-E686-13CE-7324-C1300779C71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3CA5DFF-13CA-4125-C67B-8BE2D90409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6747521B-224B-115D-645C-C73131A3359C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8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844AFE-B97A-4BE6-D944-749D3F847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80093"/>
              </p:ext>
            </p:extLst>
          </p:nvPr>
        </p:nvGraphicFramePr>
        <p:xfrm>
          <a:off x="1371600" y="2613098"/>
          <a:ext cx="914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Epochs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0.916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0.887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0.721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1.000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0.876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60203E-5734-E499-4549-4256B8312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103476"/>
              </p:ext>
            </p:extLst>
          </p:nvPr>
        </p:nvGraphicFramePr>
        <p:xfrm>
          <a:off x="7483033" y="3359858"/>
          <a:ext cx="3032567" cy="3657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12" name="그림 11" descr="텍스트, 도표, 폰트, 번호이(가) 표시된 사진&#10;&#10;자동 생성된 설명">
            <a:extLst>
              <a:ext uri="{FF2B5EF4-FFF2-40B4-BE49-F238E27FC236}">
                <a16:creationId xmlns:a16="http://schemas.microsoft.com/office/drawing/2014/main" id="{86D6443D-8DFE-9302-90A5-EA2D9BB2B94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72378"/>
            <a:ext cx="10666800" cy="37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F88DE-96B1-E333-AFBA-4D0CF1B68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ABDE3AA-1498-AA56-C29F-E90F0CD4F1D8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718565D-AC70-A3C6-9406-67C3BE570D9D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75D2C4D-28A0-C56E-0EB2-235D6D4FA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D8D14D3E-D4EA-F64C-8B57-2E169CDB711D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6. 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8 (epochs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50)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version 9 (Roboflow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비교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4AB196-8A99-353B-1739-5EFE0F066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94082"/>
              </p:ext>
            </p:extLst>
          </p:nvPr>
        </p:nvGraphicFramePr>
        <p:xfrm>
          <a:off x="1600200" y="3970829"/>
          <a:ext cx="9715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1.000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0.876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A5BFE8-9CF4-0199-5CA2-A137F76C4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77168"/>
              </p:ext>
            </p:extLst>
          </p:nvPr>
        </p:nvGraphicFramePr>
        <p:xfrm>
          <a:off x="1570073" y="7145020"/>
          <a:ext cx="97652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309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+0.145 (+17%)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+0.223 (+28%)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+0.069 (+7%)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+0.150 (+20%)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0D995949-53E7-9267-F8D5-490E51D878D8}"/>
              </a:ext>
            </a:extLst>
          </p:cNvPr>
          <p:cNvSpPr txBox="1"/>
          <p:nvPr/>
        </p:nvSpPr>
        <p:spPr>
          <a:xfrm>
            <a:off x="1219200" y="33909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버전별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Precision, Recall, mAP50, mAP50-95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7F629-D67A-21D4-CD85-6ED5ECC1DFE2}"/>
              </a:ext>
            </a:extLst>
          </p:cNvPr>
          <p:cNvSpPr txBox="1"/>
          <p:nvPr/>
        </p:nvSpPr>
        <p:spPr>
          <a:xfrm>
            <a:off x="1219200" y="6639892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Version 9 (Roboflow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대비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96B1794-6C18-7E37-F446-EDE7346E3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80539"/>
              </p:ext>
            </p:extLst>
          </p:nvPr>
        </p:nvGraphicFramePr>
        <p:xfrm>
          <a:off x="7391400" y="4367069"/>
          <a:ext cx="3943911" cy="712675"/>
        </p:xfrm>
        <a:graphic>
          <a:graphicData uri="http://schemas.openxmlformats.org/drawingml/2006/table">
            <a:tbl>
              <a:tblPr/>
              <a:tblGrid>
                <a:gridCol w="3943911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7126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9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08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모델 활용</a:t>
            </a:r>
            <a:r>
              <a:rPr lang="en-US" altLang="ko-KR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웹 연동</a:t>
            </a:r>
            <a:r>
              <a:rPr lang="en-US" altLang="ko-KR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7" name="프로젝트2_시연영상">
            <a:hlinkClick r:id="" action="ppaction://media"/>
            <a:extLst>
              <a:ext uri="{FF2B5EF4-FFF2-40B4-BE49-F238E27FC236}">
                <a16:creationId xmlns:a16="http://schemas.microsoft.com/office/drawing/2014/main" id="{1950ECF6-6759-5239-C17B-1B0A74A20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3237" y="1994207"/>
            <a:ext cx="9661525" cy="7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92373-0372-06C0-8072-61F79C7A4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6FC53C2F-B055-D22D-03B6-27EA612D64AD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09</a:t>
            </a:r>
            <a:r>
              <a:rPr lang="en-US" altLang="ko-KR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서비스 구성도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A223C18A-E482-E1EC-FFC4-EEBCC3A02A1A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3467868-1899-5E60-B464-28AD594D01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C5F60B-8142-F68C-7C4D-5F096B384312}"/>
              </a:ext>
            </a:extLst>
          </p:cNvPr>
          <p:cNvGrpSpPr/>
          <p:nvPr/>
        </p:nvGrpSpPr>
        <p:grpSpPr>
          <a:xfrm>
            <a:off x="2063032" y="3686888"/>
            <a:ext cx="14325600" cy="4051629"/>
            <a:chOff x="457200" y="1838013"/>
            <a:chExt cx="8031726" cy="2534977"/>
          </a:xfrm>
        </p:grpSpPr>
        <p:sp>
          <p:nvSpPr>
            <p:cNvPr id="34" name="모서리가 둥근 직사각형 8">
              <a:extLst>
                <a:ext uri="{FF2B5EF4-FFF2-40B4-BE49-F238E27FC236}">
                  <a16:creationId xmlns:a16="http://schemas.microsoft.com/office/drawing/2014/main" id="{068964F0-4B44-7E13-ABEC-EE242B9EF2C6}"/>
                </a:ext>
              </a:extLst>
            </p:cNvPr>
            <p:cNvSpPr/>
            <p:nvPr/>
          </p:nvSpPr>
          <p:spPr>
            <a:xfrm>
              <a:off x="457200" y="1838013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/>
                <a:t>Client</a:t>
              </a:r>
              <a:endParaRPr lang="ko-KR" altLang="en-US" sz="2400" dirty="0"/>
            </a:p>
          </p:txBody>
        </p:sp>
        <p:sp>
          <p:nvSpPr>
            <p:cNvPr id="35" name="모서리가 둥근 직사각형 12">
              <a:extLst>
                <a:ext uri="{FF2B5EF4-FFF2-40B4-BE49-F238E27FC236}">
                  <a16:creationId xmlns:a16="http://schemas.microsoft.com/office/drawing/2014/main" id="{DE601A4A-E9C9-F194-414A-18DB697818D3}"/>
                </a:ext>
              </a:extLst>
            </p:cNvPr>
            <p:cNvSpPr/>
            <p:nvPr/>
          </p:nvSpPr>
          <p:spPr>
            <a:xfrm>
              <a:off x="457200" y="3458590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Legacy</a:t>
              </a:r>
              <a:endParaRPr lang="ko-KR" altLang="en-US" sz="2400" dirty="0"/>
            </a:p>
          </p:txBody>
        </p:sp>
        <p:sp>
          <p:nvSpPr>
            <p:cNvPr id="36" name="모서리가 둥근 직사각형 13">
              <a:extLst>
                <a:ext uri="{FF2B5EF4-FFF2-40B4-BE49-F238E27FC236}">
                  <a16:creationId xmlns:a16="http://schemas.microsoft.com/office/drawing/2014/main" id="{C5E412A0-BF18-B1CF-4756-C0B385E83938}"/>
                </a:ext>
              </a:extLst>
            </p:cNvPr>
            <p:cNvSpPr/>
            <p:nvPr/>
          </p:nvSpPr>
          <p:spPr>
            <a:xfrm>
              <a:off x="2146594" y="1976352"/>
              <a:ext cx="2380956" cy="23809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US" altLang="ko-KR" sz="2400" b="1"/>
                <a:t>Flask Web Server</a:t>
              </a:r>
              <a:endParaRPr lang="ko-KR" altLang="en-US" sz="2400" b="1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FE0F8A6-7A82-7418-CD03-365D88A5BFCF}"/>
                </a:ext>
              </a:extLst>
            </p:cNvPr>
            <p:cNvSpPr/>
            <p:nvPr/>
          </p:nvSpPr>
          <p:spPr>
            <a:xfrm>
              <a:off x="2330443" y="2689776"/>
              <a:ext cx="2013257" cy="59754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/>
                <a:t>불량 소자 판별 솔루션</a:t>
              </a:r>
              <a:endParaRPr lang="ko-KR" altLang="en-US" sz="2000" b="1" dirty="0"/>
            </a:p>
          </p:txBody>
        </p:sp>
        <p:sp>
          <p:nvSpPr>
            <p:cNvPr id="38" name="원통 17">
              <a:extLst>
                <a:ext uri="{FF2B5EF4-FFF2-40B4-BE49-F238E27FC236}">
                  <a16:creationId xmlns:a16="http://schemas.microsoft.com/office/drawing/2014/main" id="{D41899A8-4338-A19F-5341-8F86BE8A4D74}"/>
                </a:ext>
              </a:extLst>
            </p:cNvPr>
            <p:cNvSpPr/>
            <p:nvPr/>
          </p:nvSpPr>
          <p:spPr>
            <a:xfrm>
              <a:off x="2879871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/>
                <a:t>Image</a:t>
              </a:r>
            </a:p>
            <a:p>
              <a:pPr algn="ctr"/>
              <a:r>
                <a:rPr lang="en-US" altLang="ko-KR" sz="2000"/>
                <a:t>(predict)</a:t>
              </a:r>
              <a:endParaRPr lang="ko-KR" altLang="en-US" sz="2000" dirty="0"/>
            </a:p>
          </p:txBody>
        </p:sp>
        <p:sp>
          <p:nvSpPr>
            <p:cNvPr id="39" name="모서리가 둥근 직사각형 18">
              <a:extLst>
                <a:ext uri="{FF2B5EF4-FFF2-40B4-BE49-F238E27FC236}">
                  <a16:creationId xmlns:a16="http://schemas.microsoft.com/office/drawing/2014/main" id="{63EE51C2-E3D5-C125-E405-054BF7051D2D}"/>
                </a:ext>
              </a:extLst>
            </p:cNvPr>
            <p:cNvSpPr/>
            <p:nvPr/>
          </p:nvSpPr>
          <p:spPr>
            <a:xfrm>
              <a:off x="6107970" y="1976352"/>
              <a:ext cx="2380956" cy="23809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sz="2400" b="1" dirty="0"/>
                <a:t>학습 시스템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C9CA6AD-DB9E-C4C8-4B89-5A2B3A05F2FB}"/>
                </a:ext>
              </a:extLst>
            </p:cNvPr>
            <p:cNvSpPr/>
            <p:nvPr/>
          </p:nvSpPr>
          <p:spPr>
            <a:xfrm>
              <a:off x="6291819" y="2689776"/>
              <a:ext cx="2013257" cy="59754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/>
                <a:t>불량디텍팅</a:t>
              </a:r>
              <a:endParaRPr lang="ko-KR" altLang="en-US" sz="2000" b="1" dirty="0"/>
            </a:p>
          </p:txBody>
        </p:sp>
        <p:sp>
          <p:nvSpPr>
            <p:cNvPr id="41" name="원통 20">
              <a:extLst>
                <a:ext uri="{FF2B5EF4-FFF2-40B4-BE49-F238E27FC236}">
                  <a16:creationId xmlns:a16="http://schemas.microsoft.com/office/drawing/2014/main" id="{9CCF3245-8C56-0914-D479-D30356592D5C}"/>
                </a:ext>
              </a:extLst>
            </p:cNvPr>
            <p:cNvSpPr/>
            <p:nvPr/>
          </p:nvSpPr>
          <p:spPr>
            <a:xfrm>
              <a:off x="6841247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/>
                <a:t>Image</a:t>
              </a:r>
              <a:endParaRPr lang="ko-KR" altLang="en-US" sz="2000" dirty="0"/>
            </a:p>
          </p:txBody>
        </p:sp>
        <p:sp>
          <p:nvSpPr>
            <p:cNvPr id="42" name="원통 21">
              <a:extLst>
                <a:ext uri="{FF2B5EF4-FFF2-40B4-BE49-F238E27FC236}">
                  <a16:creationId xmlns:a16="http://schemas.microsoft.com/office/drawing/2014/main" id="{F158F4BC-9956-9EEE-D57C-A822E43B9B3E}"/>
                </a:ext>
              </a:extLst>
            </p:cNvPr>
            <p:cNvSpPr/>
            <p:nvPr/>
          </p:nvSpPr>
          <p:spPr>
            <a:xfrm>
              <a:off x="4897125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/>
                <a:t>pt</a:t>
              </a:r>
              <a:endParaRPr lang="ko-KR" altLang="en-US" sz="2400" dirty="0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CE56ECB-B2AB-3BB7-3584-D41C84247E99}"/>
                </a:ext>
              </a:extLst>
            </p:cNvPr>
            <p:cNvCxnSpPr>
              <a:stCxn id="37" idx="2"/>
              <a:endCxn id="38" idx="1"/>
            </p:cNvCxnSpPr>
            <p:nvPr/>
          </p:nvCxnSpPr>
          <p:spPr>
            <a:xfrm flipH="1">
              <a:off x="3337071" y="3287318"/>
              <a:ext cx="1" cy="318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A41145E-BCFD-CFA6-1049-D9E7428251E4}"/>
                </a:ext>
              </a:extLst>
            </p:cNvPr>
            <p:cNvCxnSpPr>
              <a:stCxn id="38" idx="2"/>
              <a:endCxn id="35" idx="3"/>
            </p:cNvCxnSpPr>
            <p:nvPr/>
          </p:nvCxnSpPr>
          <p:spPr>
            <a:xfrm flipH="1">
              <a:off x="1371600" y="3915789"/>
              <a:ext cx="150827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427E01E2-CA16-89F1-5011-9AC8B434354D}"/>
                </a:ext>
              </a:extLst>
            </p:cNvPr>
            <p:cNvCxnSpPr>
              <a:stCxn id="41" idx="1"/>
              <a:endCxn id="40" idx="2"/>
            </p:cNvCxnSpPr>
            <p:nvPr/>
          </p:nvCxnSpPr>
          <p:spPr>
            <a:xfrm flipV="1">
              <a:off x="7298447" y="3287318"/>
              <a:ext cx="1" cy="318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39">
              <a:extLst>
                <a:ext uri="{FF2B5EF4-FFF2-40B4-BE49-F238E27FC236}">
                  <a16:creationId xmlns:a16="http://schemas.microsoft.com/office/drawing/2014/main" id="{AB670D2F-34B9-71D6-6A32-BEA2A8C6937B}"/>
                </a:ext>
              </a:extLst>
            </p:cNvPr>
            <p:cNvCxnSpPr>
              <a:stCxn id="42" idx="2"/>
              <a:endCxn id="37" idx="3"/>
            </p:cNvCxnSpPr>
            <p:nvPr/>
          </p:nvCxnSpPr>
          <p:spPr>
            <a:xfrm rot="10800000">
              <a:off x="4343701" y="2988547"/>
              <a:ext cx="553425" cy="92724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원통 20">
            <a:extLst>
              <a:ext uri="{FF2B5EF4-FFF2-40B4-BE49-F238E27FC236}">
                <a16:creationId xmlns:a16="http://schemas.microsoft.com/office/drawing/2014/main" id="{5B3B2838-0F8C-D9BE-FCA0-FF2A605E5101}"/>
              </a:ext>
            </a:extLst>
          </p:cNvPr>
          <p:cNvSpPr/>
          <p:nvPr/>
        </p:nvSpPr>
        <p:spPr>
          <a:xfrm>
            <a:off x="4267200" y="2324100"/>
            <a:ext cx="1630948" cy="9902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Image</a:t>
            </a:r>
            <a:endParaRPr lang="ko-KR" altLang="en-US" sz="2000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AA0B37B-9AA4-9F3B-102C-ADA609480368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5898148" y="2819241"/>
            <a:ext cx="1316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F40896A-9351-24E9-9168-A3A6A3385A4B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7199646" y="2802297"/>
            <a:ext cx="2" cy="110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3848FB2-93CA-EF54-80B1-36D5D09AC2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2878506" y="2819241"/>
            <a:ext cx="0" cy="867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4A736EC-A529-4D12-5F3D-81DA9B4541D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2878506" y="2819240"/>
            <a:ext cx="13886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9">
            <a:extLst>
              <a:ext uri="{FF2B5EF4-FFF2-40B4-BE49-F238E27FC236}">
                <a16:creationId xmlns:a16="http://schemas.microsoft.com/office/drawing/2014/main" id="{A4D8B710-D1BB-10FB-D81A-ED9F08F6771D}"/>
              </a:ext>
            </a:extLst>
          </p:cNvPr>
          <p:cNvCxnSpPr>
            <a:cxnSpLocks/>
            <a:stCxn id="40" idx="1"/>
            <a:endCxn id="42" idx="4"/>
          </p:cNvCxnSpPr>
          <p:nvPr/>
        </p:nvCxnSpPr>
        <p:spPr>
          <a:xfrm rot="10800000" flipV="1">
            <a:off x="11613148" y="5525775"/>
            <a:ext cx="856666" cy="14820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1C98C8C-A831-A5EC-6AD5-ECA173084509}"/>
              </a:ext>
            </a:extLst>
          </p:cNvPr>
          <p:cNvSpPr txBox="1"/>
          <p:nvPr/>
        </p:nvSpPr>
        <p:spPr>
          <a:xfrm>
            <a:off x="4314969" y="2553319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1)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5B31DD-7EDE-B97F-9CE0-E413D5A6ECE6}"/>
              </a:ext>
            </a:extLst>
          </p:cNvPr>
          <p:cNvSpPr txBox="1"/>
          <p:nvPr/>
        </p:nvSpPr>
        <p:spPr>
          <a:xfrm>
            <a:off x="13487400" y="6781772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1)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7BBEBF-FBF6-EA30-B422-673D6EC62199}"/>
              </a:ext>
            </a:extLst>
          </p:cNvPr>
          <p:cNvSpPr txBox="1"/>
          <p:nvPr/>
        </p:nvSpPr>
        <p:spPr>
          <a:xfrm>
            <a:off x="5583427" y="5195421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2)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ABEB72-0D34-8FBC-3D29-554040C3318D}"/>
              </a:ext>
            </a:extLst>
          </p:cNvPr>
          <p:cNvSpPr txBox="1"/>
          <p:nvPr/>
        </p:nvSpPr>
        <p:spPr>
          <a:xfrm>
            <a:off x="1477110" y="2994119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이미지 업로드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BFC0D7B-DEE6-6252-536D-20C86BD3CD43}"/>
              </a:ext>
            </a:extLst>
          </p:cNvPr>
          <p:cNvCxnSpPr>
            <a:cxnSpLocks/>
          </p:cNvCxnSpPr>
          <p:nvPr/>
        </p:nvCxnSpPr>
        <p:spPr>
          <a:xfrm>
            <a:off x="2878506" y="5525775"/>
            <a:ext cx="2197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F8948E4-0ED7-DA32-B2A7-8D9358851CC1}"/>
              </a:ext>
            </a:extLst>
          </p:cNvPr>
          <p:cNvCxnSpPr>
            <a:endCxn id="34" idx="2"/>
          </p:cNvCxnSpPr>
          <p:nvPr/>
        </p:nvCxnSpPr>
        <p:spPr>
          <a:xfrm flipV="1">
            <a:off x="2878506" y="5148365"/>
            <a:ext cx="0" cy="37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5C62390-5565-5E00-E7C6-3163058FD681}"/>
              </a:ext>
            </a:extLst>
          </p:cNvPr>
          <p:cNvSpPr txBox="1"/>
          <p:nvPr/>
        </p:nvSpPr>
        <p:spPr>
          <a:xfrm>
            <a:off x="1028700" y="8801100"/>
            <a:ext cx="884207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Georgia" panose="02040502050405020303" pitchFamily="18" charset="0"/>
              </a:rPr>
              <a:t>1) Image : </a:t>
            </a:r>
            <a:r>
              <a:rPr lang="ko-KR" altLang="en-US" sz="2000" b="1">
                <a:latin typeface="Georgia" panose="02040502050405020303" pitchFamily="18" charset="0"/>
              </a:rPr>
              <a:t>정상 및 불량 소자에 대한 이미지 데이터</a:t>
            </a:r>
            <a:endParaRPr lang="en-US" altLang="ko-KR" sz="2000" b="1"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Georgia" panose="02040502050405020303" pitchFamily="18" charset="0"/>
              </a:rPr>
              <a:t>2) </a:t>
            </a:r>
            <a:r>
              <a:rPr lang="ko-KR" altLang="en-US" sz="2000" b="1">
                <a:latin typeface="Georgia" panose="02040502050405020303" pitchFamily="18" charset="0"/>
              </a:rPr>
              <a:t>모델 기반 제공받은 데이터의 정상</a:t>
            </a:r>
            <a:r>
              <a:rPr lang="en-US" altLang="ko-KR" sz="2000" b="1">
                <a:latin typeface="Georgia" panose="02040502050405020303" pitchFamily="18" charset="0"/>
              </a:rPr>
              <a:t>/</a:t>
            </a:r>
            <a:r>
              <a:rPr lang="ko-KR" altLang="en-US" sz="2000" b="1">
                <a:latin typeface="Georgia" panose="02040502050405020303" pitchFamily="18" charset="0"/>
              </a:rPr>
              <a:t>불량 탐지 데이터 제공</a:t>
            </a:r>
            <a:endParaRPr lang="en-US" altLang="ko-KR" sz="2000" b="1" dirty="0">
              <a:latin typeface="Georgia" panose="02040502050405020303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B0EA15-23B0-CD7A-98C3-D8F417F844E6}"/>
              </a:ext>
            </a:extLst>
          </p:cNvPr>
          <p:cNvSpPr txBox="1"/>
          <p:nvPr/>
        </p:nvSpPr>
        <p:spPr>
          <a:xfrm>
            <a:off x="7239000" y="3109102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디텍팅 요청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EFD911-7209-1116-7050-B460F3562B58}"/>
              </a:ext>
            </a:extLst>
          </p:cNvPr>
          <p:cNvSpPr txBox="1"/>
          <p:nvPr/>
        </p:nvSpPr>
        <p:spPr>
          <a:xfrm>
            <a:off x="3371850" y="5579349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>
                <a:latin typeface="Georgia" panose="02040502050405020303" pitchFamily="18" charset="0"/>
              </a:rPr>
              <a:t>OK/NG </a:t>
            </a:r>
            <a:r>
              <a:rPr lang="ko-KR" altLang="en-US" sz="1500" b="1">
                <a:latin typeface="Georgia" panose="02040502050405020303" pitchFamily="18" charset="0"/>
              </a:rPr>
              <a:t>판독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sp>
        <p:nvSpPr>
          <p:cNvPr id="80" name="모서리가 둥근 직사각형 8">
            <a:extLst>
              <a:ext uri="{FF2B5EF4-FFF2-40B4-BE49-F238E27FC236}">
                <a16:creationId xmlns:a16="http://schemas.microsoft.com/office/drawing/2014/main" id="{DF01407B-F3E2-8EAC-77EE-26BA6104BBB3}"/>
              </a:ext>
            </a:extLst>
          </p:cNvPr>
          <p:cNvSpPr/>
          <p:nvPr/>
        </p:nvSpPr>
        <p:spPr>
          <a:xfrm>
            <a:off x="13449788" y="8012255"/>
            <a:ext cx="1630948" cy="14614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/>
              <a:t>Client</a:t>
            </a:r>
            <a:endParaRPr lang="ko-KR" altLang="en-US" sz="2400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2249BF5-C319-D47B-4D55-37B462ED26CF}"/>
              </a:ext>
            </a:extLst>
          </p:cNvPr>
          <p:cNvCxnSpPr>
            <a:stCxn id="80" idx="0"/>
            <a:endCxn id="41" idx="3"/>
          </p:cNvCxnSpPr>
          <p:nvPr/>
        </p:nvCxnSpPr>
        <p:spPr>
          <a:xfrm flipV="1">
            <a:off x="14265262" y="7502917"/>
            <a:ext cx="0" cy="50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0C78AAA-7A68-AD10-EA2C-2971C7ADEF51}"/>
              </a:ext>
            </a:extLst>
          </p:cNvPr>
          <p:cNvSpPr txBox="1"/>
          <p:nvPr/>
        </p:nvSpPr>
        <p:spPr>
          <a:xfrm>
            <a:off x="14236798" y="7664819"/>
            <a:ext cx="2283677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데이터 제공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DD048D1-7DC1-C014-2ACB-78E8BADE8F0E}"/>
              </a:ext>
            </a:extLst>
          </p:cNvPr>
          <p:cNvCxnSpPr/>
          <p:nvPr/>
        </p:nvCxnSpPr>
        <p:spPr>
          <a:xfrm>
            <a:off x="3693980" y="7162772"/>
            <a:ext cx="269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12199F1-8750-F1EF-554E-EB7CA87BCAF4}"/>
              </a:ext>
            </a:extLst>
          </p:cNvPr>
          <p:cNvSpPr txBox="1"/>
          <p:nvPr/>
        </p:nvSpPr>
        <p:spPr>
          <a:xfrm>
            <a:off x="14268436" y="6045465"/>
            <a:ext cx="2283677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학습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29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91882-0DBA-48AA-DDDD-BBBB6598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7C4DC2A-F605-F587-FC00-88B30D6C2D51}"/>
              </a:ext>
            </a:extLst>
          </p:cNvPr>
          <p:cNvSpPr/>
          <p:nvPr/>
        </p:nvSpPr>
        <p:spPr>
          <a:xfrm>
            <a:off x="2411073" y="2165763"/>
            <a:ext cx="13182599" cy="70103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4F1BAB-9056-04AC-C1AF-C96962721EB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환경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3B5BDB5-D257-210E-9AF7-A0F45225F69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CE2507C4-0654-1B6F-81CC-D0FE89ED2105}"/>
              </a:ext>
            </a:extLst>
          </p:cNvPr>
          <p:cNvSpPr txBox="1"/>
          <p:nvPr/>
        </p:nvSpPr>
        <p:spPr>
          <a:xfrm>
            <a:off x="2667000" y="2857500"/>
            <a:ext cx="11126390" cy="373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</a:t>
            </a:r>
            <a:r>
              <a:rPr lang="ko-KR" altLang="en-US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운영체제</a:t>
            </a: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 Windows 11 Home 64bit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[CPU] 12th Gen Intel(R) Core(TM) i7-1260P 2.10GHz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[RAM] 32GB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[GPU] Intel(R) Arc(TM) A350M Graphics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F86DCCC-4A40-B7FC-DB16-A95A902BDF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088B4F29-4A9E-0952-E62D-36A0E43D9122}"/>
              </a:ext>
            </a:extLst>
          </p:cNvPr>
          <p:cNvSpPr txBox="1"/>
          <p:nvPr/>
        </p:nvSpPr>
        <p:spPr>
          <a:xfrm>
            <a:off x="10820400" y="2857500"/>
            <a:ext cx="3505200" cy="2813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Python : 3.12.0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Ultralytics : 8.3.6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PIL : 10.4.0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YOLO : version 8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Ipython : 8.28.0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0ACB09D-B52E-84A1-B84D-F5DCF6C9BD89}"/>
              </a:ext>
            </a:extLst>
          </p:cNvPr>
          <p:cNvSpPr txBox="1"/>
          <p:nvPr/>
        </p:nvSpPr>
        <p:spPr>
          <a:xfrm>
            <a:off x="2668772" y="6594292"/>
            <a:ext cx="11126390" cy="1428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Flask : 3.0.3 </a:t>
            </a:r>
          </a:p>
          <a:p>
            <a:pPr marL="194311" lvl="1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Visual studio Code : 1.94.0</a:t>
            </a:r>
            <a:endParaRPr lang="en-US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55898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7DE46-D906-04D9-EFC7-04347E45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6D057A2-7DCF-F65C-5EB0-A473FE51AC8A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291914-1D57-5C65-A717-E5651D6E795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07ED6F0-38A3-C9DE-73D5-7538B9562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14D4B-B881-AB12-CBA0-7E9ED61E213A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FB4CA67-85CB-B7D7-6E53-9226EA79209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593481-66DE-13A2-76DD-126F6018F64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93F13-EC53-DF31-3250-B260D5280076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8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3FBCAB-B9B5-11A2-A47C-CEBA531CEF0E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4637221-8186-147B-6DFD-64E272EF450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746473A-E4C0-6F41-23B2-A7F4909E8243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EB5D21-794C-8408-70F2-414C116404E8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8F29B-C045-879B-CD82-DA64AA218A28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E7DFC42-27E0-F723-6474-64210A2E0B4F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CDF5E8-1A57-A14E-C69A-DB76A10669CD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95452E-4CDF-DA7E-988A-5D1E79EF0A17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8A0EA2-E859-DCBC-2D91-2615E607F07F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4B8041F-F1B2-CD1E-8810-E6B17B3FA84B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8B1584-EF98-3F9A-AB5D-22AA476F9CB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099F4-4831-B008-E08C-30EEAE581093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9AAEF-5CAF-7E79-6A24-F196C8D0D3D2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팀원분들에게 더 적극정으로 나가 활동을 해야 하지만 그러지 못한점이 아쉬웠으나 다른 팀원분들이 잘 해내 주셔서 좋은 마무리를 하게 되었습니다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F4545E6-3424-70F1-0D43-4CDEFB68C93A}"/>
              </a:ext>
            </a:extLst>
          </p:cNvPr>
          <p:cNvSpPr txBox="1"/>
          <p:nvPr/>
        </p:nvSpPr>
        <p:spPr>
          <a:xfrm>
            <a:off x="1514219" y="7717971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복잡한 데이터가 아니라고 생각하여 직접 가벼운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만들어보고 정규화 기법을 적용해보아 비교하는 것도 좋아 보입니다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 데이터를 더 다양하게 추가하여 학습을 시켜 추가적인 모델 학습을 해도 좋을 거 같습니다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89DA8-6939-2CEE-1E51-6E946BE45F10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정형 데이터부터 데이터를 분석하여 맞는 모델을 찾고 왜 이 모델을 선택하였는지 설명할 정도의 이해도를 높일 수 있는 프로젝트를 했으면 좋았을 거 같은 생각이 들지만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새로운 모델을 적용하는 방법을 배우게 되어 좋았습니다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1C0A88-91D7-C013-07EC-FB6DD4EBA12A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홍수지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3806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4E054-9F0E-FCC6-C2EF-86B1FDCA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79E9C46-D2CE-36D2-15C0-0351EAFBFEC0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A00DF05-8457-6A4D-6E53-498AF104A41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3703766-3AB0-89D8-85F0-A30E17B9C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DA3BB8-2A30-4A1A-B076-E86B44E4D0EF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339816-FE3A-01AB-4FA6-80DBC26D4FD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2E5387-5AE0-9780-9CD0-B658F301D987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B66FE-B6C8-302D-8AD6-14CD2F6C6935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9795DB-8D76-A543-7C56-C0CEFDA6123C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83570-74F1-57C0-D6B6-D78F719DE37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2A23A9-36BA-53CB-3FA6-24062F672B0C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32899F-2BDD-9560-AF3E-C78327D148F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C43534-95AA-C669-0DA2-2DB3B2AD8342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AD60D8-F4BD-3EA0-F67B-2CF9918481D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A64B80-3072-3492-E398-C05B50B1AC4B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97599-8487-B27D-048D-729E4EF640A4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BF9D1-E4A8-B383-DA43-3AC584F68085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CB24FE7-2EF6-1DBD-05A8-16362E6B125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F68CB-D2B5-DD6D-089D-5A1AEAA7181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B1C0D-C797-5AE1-1DEE-225EF8D5DDA6}"/>
                </a:ext>
              </a:extLst>
            </p:cNvPr>
            <p:cNvSpPr txBox="1"/>
            <p:nvPr/>
          </p:nvSpPr>
          <p:spPr>
            <a:xfrm>
              <a:off x="6628606" y="2613586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54E57A-62AA-E0C9-D57F-9BD868C8EC4F}"/>
                </a:ext>
              </a:extLst>
            </p:cNvPr>
            <p:cNvSpPr txBox="1"/>
            <p:nvPr/>
          </p:nvSpPr>
          <p:spPr>
            <a:xfrm>
              <a:off x="6838548" y="3048825"/>
              <a:ext cx="4575760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 선정을 잘했다고 생각합니다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분석하는데는 </a:t>
              </a:r>
              <a:endParaRPr lang="en-US" altLang="ko-KR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아직도 많은 공부가 필요하다고 생각합니다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Epoch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정하는데 어려움이 있었고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앞으로 많은 과적합 되지 않는 선에서 적정 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epoch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정하는 요령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그리고 가상환경에서 그래픽카드를 사용할 수 있는 방법에 대해서도 공부하겠습니다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13C74A-A2F6-C190-311E-65EE0BCEF6A3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프로그램을 돌려보고 코딩도 해보고 만스러운 결과가 </a:t>
            </a:r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나왔다는 점에서 좋았지만 앞으로 서비스화 시키는데 공부를 더</a:t>
            </a:r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해야겠다는 생각을 했습니다</a:t>
            </a:r>
            <a:r>
              <a: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B0E33-F9FD-4378-8BD6-E2C516AD411E}"/>
              </a:ext>
            </a:extLst>
          </p:cNvPr>
          <p:cNvSpPr txBox="1"/>
          <p:nvPr/>
        </p:nvSpPr>
        <p:spPr>
          <a:xfrm>
            <a:off x="10156085" y="7726686"/>
            <a:ext cx="6863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라벨링부터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YOLO8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버전으로 간단한 코딩을 해보고 데이터셋을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돌릴때 보람을 느꼈습니다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199BB3FD-C4A7-FF24-E73A-A2974C71C493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구철환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76504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84044-D61C-5141-302E-35F00C4F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1973613-F381-6FD8-B94E-985F617A448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FEA04AA-9575-8203-8FB1-EE77828403A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DCFD95D-4A27-A10C-F668-58B9F48A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AEF4A-B692-5F83-0B57-661590E99DBE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6E74F4A-1D89-1CF4-BEAC-93BADCF49715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02C40-ED90-918E-8597-9E79045885A1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9DE92-6AD5-FCB1-A39A-85978C42E72A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0569A9-48B4-5FC8-1D8D-9BD7FE4C7844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9B7BC2-49C6-2164-2D6C-6BFF5246AF19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41A394-7B51-1B85-9331-DF520CAF09F2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859527-029A-768D-6BFB-AEEB27364E9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48AE9F-6281-8778-35DE-B3B3B0C745C7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43A1D5-D342-BEE8-92DE-212CFE7A5F54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608B084-1180-B0DE-ADC4-5A8A434607A3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1ED9-9A7F-B0C6-69C0-E8B5BDD25E1D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2A9A-7F19-F265-4280-C9CA48F14C73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8D7FE02-DB3E-B3FA-4B60-ABB335C9F1FD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694CEA-5EDF-0E17-2CB8-AAB322F1BEE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1D716B-897F-2237-6826-C3A8240847C4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D350DE-58C2-B231-6A99-715E30A16328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판단된다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AEAFED0-15F1-CDA3-2AF0-8B0ACA31EAE9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단일 기능을 수행하는 웹 서비스를 제공하는 결과물을 보완해서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웹 시스템에서도 자연스럽게 작동하는 서비스로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구현하고 싶습니다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227408-21C2-AD59-226D-F155414BEDE3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대한 많은 부분이 대부분 생소하고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어려웠지만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생각했던것을 구현하고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성공적으로 구동 할 떄 뿌듯함이 컸다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당장에 어려운 과제일지라도 완전히 매진하고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노력하면 해낼 수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있다는 것을 느꼈다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6D6C96F4-BBE3-FF0D-0EC7-6369D93EDEA7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정필문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5895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7924800" y="5143500"/>
            <a:ext cx="2438400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8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lang="en-US" sz="8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4443671-3CA4-DEF1-A9B2-7F8A05B22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3046245"/>
            <a:ext cx="6965161" cy="246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연동</a:t>
            </a: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399045"/>
            <a:ext cx="10809339" cy="3019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</a:t>
            </a:r>
            <a:endParaRPr lang="en-US" altLang="ko-KR" sz="2800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선정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성능평가 및 성능개선</a:t>
            </a:r>
            <a:endParaRPr lang="en-US" altLang="ko-KR" sz="24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>
                <a:solidFill>
                  <a:srgbClr val="00B0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B5F12B0F-3380-B7DB-1F57-72FF1B34DE3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013737B9-192B-A6E8-D254-67B807C7DE8C}"/>
              </a:ext>
            </a:extLst>
          </p:cNvPr>
          <p:cNvSpPr txBox="1"/>
          <p:nvPr/>
        </p:nvSpPr>
        <p:spPr>
          <a:xfrm>
            <a:off x="2073262" y="7698910"/>
            <a:ext cx="13858222" cy="17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 제조 환경에서 발생할 수 있는 문제에 대한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해결책을 모색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공정에서의 비정상 샘플의 검출은 품질 관리와 효율성 향상에 있어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필수적인 과제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B09DCD5-B949-329E-8B87-DE9500AB2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E10A2A-E42D-0FFD-10EB-19A97D5F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68" y="2390641"/>
            <a:ext cx="9426757" cy="2270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67CB03-87CA-BD19-65ED-ABA5B9B4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076700"/>
            <a:ext cx="11484335" cy="27891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DCD39-FD22-9012-8943-CB07D07F2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586" y="2788687"/>
            <a:ext cx="7779142" cy="18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354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1028700" y="2440396"/>
            <a:ext cx="10096500" cy="7143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비지도 학습 기반의 이상 탐지 문제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(Unsupervised Anomaly Detection)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비정상 샘플을 검출하는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적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 촬영된 반도체 소자 이미지로부터 비정상 샘플 검출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YOLO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 및 성능개선에 따른 </a:t>
            </a:r>
            <a:r>
              <a:rPr lang="en-US" altLang="ko-KR" sz="2400" b="1" dirty="0" err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(mean Average Precision)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확인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제공된 반도체 이미지 기반의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실제 제조 환경에서 발생할 수 있는 문제에 대한 해결책 모색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4B2057B-5E43-DF68-414F-8E865BA2C0B4}"/>
              </a:ext>
            </a:extLst>
          </p:cNvPr>
          <p:cNvSpPr/>
          <p:nvPr/>
        </p:nvSpPr>
        <p:spPr>
          <a:xfrm>
            <a:off x="2569254" y="4152899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E761D843-8EC2-B1F6-AED4-E65F5D9069F6}"/>
              </a:ext>
            </a:extLst>
          </p:cNvPr>
          <p:cNvGrpSpPr/>
          <p:nvPr/>
        </p:nvGrpSpPr>
        <p:grpSpPr>
          <a:xfrm>
            <a:off x="3053697" y="3870150"/>
            <a:ext cx="3086100" cy="565499"/>
            <a:chOff x="0" y="0"/>
            <a:chExt cx="4114800" cy="753999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4E49506B-A853-86A6-374E-57C36CBED5E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817F002-F455-D0C8-0E1A-52DF16CB84D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A10AAE0C-C672-2990-B2CF-147FE9D3CFE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2486C4F6-5223-F6AB-BBF7-4B653E19A587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선정 </a:t>
              </a:r>
              <a:r>
                <a:rPr lang="en-US" altLang="ko-KR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/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수집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666C60B3-471B-29E3-B9A7-6628B7ED4075}"/>
              </a:ext>
            </a:extLst>
          </p:cNvPr>
          <p:cNvSpPr txBox="1"/>
          <p:nvPr/>
        </p:nvSpPr>
        <p:spPr>
          <a:xfrm>
            <a:off x="3053698" y="4838462"/>
            <a:ext cx="308609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반도체 소자 이미지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소자 이상 탐지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C773D5B9-9171-A90D-92DA-35C04005BF70}"/>
              </a:ext>
            </a:extLst>
          </p:cNvPr>
          <p:cNvGrpSpPr/>
          <p:nvPr/>
        </p:nvGrpSpPr>
        <p:grpSpPr>
          <a:xfrm>
            <a:off x="7413689" y="3858692"/>
            <a:ext cx="3086100" cy="565499"/>
            <a:chOff x="0" y="0"/>
            <a:chExt cx="4114800" cy="753999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1296BD4B-655C-5E40-7975-19FF07A51B1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89527985-C544-0A7E-7EB0-C874DDAC906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EFCB23CC-8A15-14DA-3AEF-AA906DD6F27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9AE0BA61-16CB-4F3F-A388-7D0AF4E37D8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탐색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31B30D69-B69C-229F-AF61-F4B7C0CCB504}"/>
              </a:ext>
            </a:extLst>
          </p:cNvPr>
          <p:cNvGrpSpPr/>
          <p:nvPr/>
        </p:nvGrpSpPr>
        <p:grpSpPr>
          <a:xfrm>
            <a:off x="11898170" y="3858692"/>
            <a:ext cx="3086100" cy="565499"/>
            <a:chOff x="0" y="0"/>
            <a:chExt cx="4114800" cy="753999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1A58A3C0-27E4-33FA-78F1-9145BE5A564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AA194C8C-5EF7-BE32-3E44-FF3CF0A070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23FD7A6A-9CDE-FD5A-3D7C-32514FE9A5F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47359FBB-0185-E6D3-01AF-401AF212740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2000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라벨링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949C27-34C1-7ABA-3131-0A97164537E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15697200" y="4152900"/>
            <a:ext cx="0" cy="3047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utoShape 2">
            <a:extLst>
              <a:ext uri="{FF2B5EF4-FFF2-40B4-BE49-F238E27FC236}">
                <a16:creationId xmlns:a16="http://schemas.microsoft.com/office/drawing/2014/main" id="{7048DC27-21C8-413F-4806-5FA0EB57257D}"/>
              </a:ext>
            </a:extLst>
          </p:cNvPr>
          <p:cNvSpPr/>
          <p:nvPr/>
        </p:nvSpPr>
        <p:spPr>
          <a:xfrm>
            <a:off x="2569254" y="7203418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triangle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29BCD103-6CE4-94E5-3727-94171C18260B}"/>
              </a:ext>
            </a:extLst>
          </p:cNvPr>
          <p:cNvGrpSpPr/>
          <p:nvPr/>
        </p:nvGrpSpPr>
        <p:grpSpPr>
          <a:xfrm>
            <a:off x="3053697" y="6931040"/>
            <a:ext cx="3086100" cy="565499"/>
            <a:chOff x="0" y="0"/>
            <a:chExt cx="4114800" cy="753999"/>
          </a:xfrm>
        </p:grpSpPr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04311D8E-53ED-E853-571F-E6E32DC2155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C6DF93F3-A075-2650-DFD2-8CBD6C25372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0C5C236-F741-167A-E3CA-E85D40A77C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5F5C618C-783F-0FB5-13E2-66E487C7E55B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평가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113B5291-2E7B-0300-F289-CE4FF0F72023}"/>
              </a:ext>
            </a:extLst>
          </p:cNvPr>
          <p:cNvGrpSpPr/>
          <p:nvPr/>
        </p:nvGrpSpPr>
        <p:grpSpPr>
          <a:xfrm>
            <a:off x="7413689" y="6919582"/>
            <a:ext cx="3086100" cy="565499"/>
            <a:chOff x="0" y="0"/>
            <a:chExt cx="4114800" cy="753999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id="{357C9BAE-45ED-C2D1-2A6B-4C6F2F3FAA9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F0D9169-5504-491C-B435-54DBDA07465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038A5409-17F9-34A7-00A3-98A460C277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C35B4C9D-3B97-F210-DF37-2CDEAE87E4A9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개선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31DF6318-B1AD-716A-207E-1962D99A0BE6}"/>
              </a:ext>
            </a:extLst>
          </p:cNvPr>
          <p:cNvGrpSpPr/>
          <p:nvPr/>
        </p:nvGrpSpPr>
        <p:grpSpPr>
          <a:xfrm>
            <a:off x="11898170" y="6919582"/>
            <a:ext cx="3086100" cy="565499"/>
            <a:chOff x="0" y="0"/>
            <a:chExt cx="4114800" cy="753999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35670616-CBD1-0346-AEE6-EBB6A4ECDB7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6CBDF956-9A9B-14F3-ECEB-1481E735DC5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023FAA91-C23D-0CF9-265C-D138281D7FA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652D50D2-1761-0AC0-6787-AB1E9EE96D9F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베이스라인 모델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6" name="TextBox 10">
            <a:extLst>
              <a:ext uri="{FF2B5EF4-FFF2-40B4-BE49-F238E27FC236}">
                <a16:creationId xmlns:a16="http://schemas.microsoft.com/office/drawing/2014/main" id="{090FAA48-F9DC-5D80-9E40-3E916139B3DF}"/>
              </a:ext>
            </a:extLst>
          </p:cNvPr>
          <p:cNvSpPr txBox="1"/>
          <p:nvPr/>
        </p:nvSpPr>
        <p:spPr>
          <a:xfrm>
            <a:off x="7413689" y="492417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Train Data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9A57798C-51E8-CFBB-859F-991C52ED20CF}"/>
              </a:ext>
            </a:extLst>
          </p:cNvPr>
          <p:cNvSpPr txBox="1"/>
          <p:nvPr/>
        </p:nvSpPr>
        <p:spPr>
          <a:xfrm>
            <a:off x="12300936" y="493479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LabelImg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B3F3CCD6-085A-8D21-2141-CB9A080F6957}"/>
              </a:ext>
            </a:extLst>
          </p:cNvPr>
          <p:cNvSpPr txBox="1"/>
          <p:nvPr/>
        </p:nvSpPr>
        <p:spPr>
          <a:xfrm>
            <a:off x="11898170" y="7877775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버전별 베이스라인 모델 분석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DBADC827-3851-41B8-462E-C40E8B688804}"/>
              </a:ext>
            </a:extLst>
          </p:cNvPr>
          <p:cNvSpPr txBox="1"/>
          <p:nvPr/>
        </p:nvSpPr>
        <p:spPr>
          <a:xfrm>
            <a:off x="7459323" y="7881226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전처리를 통한 모델 성능 개선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4AC5E93B-9231-63C7-14D3-B52F2B853275}"/>
              </a:ext>
            </a:extLst>
          </p:cNvPr>
          <p:cNvSpPr txBox="1"/>
          <p:nvPr/>
        </p:nvSpPr>
        <p:spPr>
          <a:xfrm>
            <a:off x="3053698" y="7884572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평가 및 모델 선정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1" name="그림 5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2AC9D30-2C07-8E42-252E-EED8266F6C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60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총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313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개의 정상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 이미지 데이터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277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36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F7ABA5C-AEBB-8F1C-8AB4-53A859EDF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26" y="3543300"/>
            <a:ext cx="4876800" cy="48768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8063642" y="8554093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정상 소자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10" name="그림 9" descr="공구, 튜브이(가) 표시된 사진&#10;&#10;자동 생성된 설명">
            <a:extLst>
              <a:ext uri="{FF2B5EF4-FFF2-40B4-BE49-F238E27FC236}">
                <a16:creationId xmlns:a16="http://schemas.microsoft.com/office/drawing/2014/main" id="{C06EC1AC-F23F-6261-FE5C-E23F9D81E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2" y="3543300"/>
            <a:ext cx="4876800" cy="487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0BEC74-BE9B-913A-E26D-08771FD3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5433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13424681" y="8543968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소자 없음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26F6E-831F-C275-B058-9F59175D5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19" y="3352535"/>
            <a:ext cx="4876800" cy="4876800"/>
          </a:xfrm>
          <a:prstGeom prst="rect">
            <a:avLst/>
          </a:prstGeom>
        </p:spPr>
      </p:pic>
      <p:pic>
        <p:nvPicPr>
          <p:cNvPr id="11" name="그림 10" descr="금속이(가) 표시된 사진&#10;&#10;자동 생성된 설명">
            <a:extLst>
              <a:ext uri="{FF2B5EF4-FFF2-40B4-BE49-F238E27FC236}">
                <a16:creationId xmlns:a16="http://schemas.microsoft.com/office/drawing/2014/main" id="{E20AD613-5EFF-137D-E68B-412BAAAE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319351"/>
            <a:ext cx="4876800" cy="4876800"/>
          </a:xfrm>
          <a:prstGeom prst="rect">
            <a:avLst/>
          </a:prstGeom>
        </p:spPr>
      </p:pic>
      <p:pic>
        <p:nvPicPr>
          <p:cNvPr id="15" name="그림 14" descr="패턴, 갈색이(가) 표시된 사진&#10;&#10;자동 생성된 설명">
            <a:extLst>
              <a:ext uri="{FF2B5EF4-FFF2-40B4-BE49-F238E27FC236}">
                <a16:creationId xmlns:a16="http://schemas.microsoft.com/office/drawing/2014/main" id="{BE5B181E-1267-FC2B-705D-BBBFCFD28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881" y="3352535"/>
            <a:ext cx="4876800" cy="487680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AACCB8C8-C96D-E839-6733-3E9932C8BDBD}"/>
              </a:ext>
            </a:extLst>
          </p:cNvPr>
          <p:cNvSpPr txBox="1"/>
          <p:nvPr/>
        </p:nvSpPr>
        <p:spPr>
          <a:xfrm>
            <a:off x="2577319" y="8540281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33599161-34AB-6700-CC54-40B2D4D65CB8}"/>
              </a:ext>
            </a:extLst>
          </p:cNvPr>
          <p:cNvSpPr txBox="1"/>
          <p:nvPr/>
        </p:nvSpPr>
        <p:spPr>
          <a:xfrm>
            <a:off x="7848600" y="8473913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5434541" y="8455212"/>
            <a:ext cx="193632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방향 불량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07C20AC-3108-DA2F-C405-201A4ECC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02" y="3319351"/>
            <a:ext cx="4876800" cy="487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C069F-D9A1-80EA-431D-B6E4C5820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319351"/>
            <a:ext cx="4876800" cy="48768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2F4D3877-FB18-AA60-BBE4-B1EBF6785BCD}"/>
              </a:ext>
            </a:extLst>
          </p:cNvPr>
          <p:cNvSpPr txBox="1"/>
          <p:nvPr/>
        </p:nvSpPr>
        <p:spPr>
          <a:xfrm>
            <a:off x="10869719" y="8455212"/>
            <a:ext cx="142536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크랙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47315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1838</Words>
  <Application>Microsoft Office PowerPoint</Application>
  <PresentationFormat>사용자 지정</PresentationFormat>
  <Paragraphs>448</Paragraphs>
  <Slides>28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Source Han Sans KR</vt:lpstr>
      <vt:lpstr>Georgia</vt:lpstr>
      <vt:lpstr>Inter Bold</vt:lpstr>
      <vt:lpstr>Calibri</vt:lpstr>
      <vt:lpstr>Source Han Sans KR Bold</vt:lpstr>
      <vt:lpstr>맑은 고딕</vt:lpstr>
      <vt:lpstr>Inter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mit</cp:lastModifiedBy>
  <cp:revision>39</cp:revision>
  <dcterms:created xsi:type="dcterms:W3CDTF">2006-08-16T00:00:00Z</dcterms:created>
  <dcterms:modified xsi:type="dcterms:W3CDTF">2024-10-08T06:58:03Z</dcterms:modified>
  <dc:identifier>DAGST2B_a58</dc:identifier>
</cp:coreProperties>
</file>